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26"/>
  </p:notesMasterIdLst>
  <p:sldIdLst>
    <p:sldId id="258" r:id="rId3"/>
    <p:sldId id="286" r:id="rId4"/>
    <p:sldId id="260" r:id="rId5"/>
    <p:sldId id="305" r:id="rId6"/>
    <p:sldId id="284" r:id="rId7"/>
    <p:sldId id="257" r:id="rId8"/>
    <p:sldId id="285" r:id="rId9"/>
    <p:sldId id="270" r:id="rId10"/>
    <p:sldId id="307" r:id="rId11"/>
    <p:sldId id="308" r:id="rId12"/>
    <p:sldId id="298" r:id="rId13"/>
    <p:sldId id="299" r:id="rId14"/>
    <p:sldId id="304" r:id="rId15"/>
    <p:sldId id="300" r:id="rId16"/>
    <p:sldId id="301" r:id="rId17"/>
    <p:sldId id="302" r:id="rId18"/>
    <p:sldId id="303" r:id="rId19"/>
    <p:sldId id="287" r:id="rId20"/>
    <p:sldId id="261" r:id="rId21"/>
    <p:sldId id="306" r:id="rId22"/>
    <p:sldId id="288" r:id="rId23"/>
    <p:sldId id="277" r:id="rId24"/>
    <p:sldId id="282" r:id="rId25"/>
  </p:sldIdLst>
  <p:sldSz cx="9144000" cy="5141913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67A"/>
    <a:srgbClr val="37B0E8"/>
    <a:srgbClr val="F0F1F3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6314" autoAdjust="0"/>
  </p:normalViewPr>
  <p:slideViewPr>
    <p:cSldViewPr showGuides="1">
      <p:cViewPr varScale="1">
        <p:scale>
          <a:sx n="108" d="100"/>
          <a:sy n="108" d="100"/>
        </p:scale>
        <p:origin x="734" y="8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0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51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主要包括单车的增加、删除、使用、归还功能，以及查询使用某单车的所有用户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00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主要包括用户的增加、删除以及用户的所有使用记录查询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18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2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15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下图是我的模板文件夹划分，功能和结构的划分一致，十分方便理解和处理。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4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下图是我的模板文件夹划分，功能和结构的划分一致，十分方便理解和处理。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5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6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8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18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906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965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74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5931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148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1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1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1259631" y="2129258"/>
            <a:ext cx="4293529" cy="117723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 defTabSz="685800"/>
            <a:r>
              <a:rPr lang="zh-CN" altLang="en-US" sz="36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数据库课设期末答辩</a:t>
            </a:r>
          </a:p>
          <a:p>
            <a:pPr algn="r" defTabSz="685800"/>
            <a:endParaRPr lang="zh-CN" altLang="en-US" sz="36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127956" y="281304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024060" y="891240"/>
            <a:ext cx="916076" cy="915635"/>
            <a:chOff x="5364480" y="1371600"/>
            <a:chExt cx="1513840" cy="1513840"/>
          </a:xfrm>
        </p:grpSpPr>
        <p:sp>
          <p:nvSpPr>
            <p:cNvPr id="63" name="椭圆 62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64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030114" y="3615886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92959" y="3615886"/>
            <a:ext cx="231813" cy="231701"/>
            <a:chOff x="6389502" y="5571667"/>
            <a:chExt cx="309030" cy="309030"/>
          </a:xfrm>
        </p:grpSpPr>
        <p:sp>
          <p:nvSpPr>
            <p:cNvPr id="69" name="椭圆 68"/>
            <p:cNvSpPr/>
            <p:nvPr/>
          </p:nvSpPr>
          <p:spPr>
            <a:xfrm>
              <a:off x="6389502" y="5571667"/>
              <a:ext cx="309030" cy="309030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70" name="Freeform 45"/>
            <p:cNvSpPr>
              <a:spLocks noChangeArrowheads="1"/>
            </p:cNvSpPr>
            <p:nvPr/>
          </p:nvSpPr>
          <p:spPr bwMode="auto">
            <a:xfrm>
              <a:off x="6455779" y="5631258"/>
              <a:ext cx="176475" cy="174932"/>
            </a:xfrm>
            <a:custGeom>
              <a:avLst/>
              <a:gdLst>
                <a:gd name="T0" fmla="*/ 354 w 391"/>
                <a:gd name="T1" fmla="*/ 35 h 391"/>
                <a:gd name="T2" fmla="*/ 354 w 391"/>
                <a:gd name="T3" fmla="*/ 35 h 391"/>
                <a:gd name="T4" fmla="*/ 292 w 391"/>
                <a:gd name="T5" fmla="*/ 0 h 391"/>
                <a:gd name="T6" fmla="*/ 169 w 391"/>
                <a:gd name="T7" fmla="*/ 133 h 391"/>
                <a:gd name="T8" fmla="*/ 26 w 391"/>
                <a:gd name="T9" fmla="*/ 275 h 391"/>
                <a:gd name="T10" fmla="*/ 0 w 391"/>
                <a:gd name="T11" fmla="*/ 390 h 391"/>
                <a:gd name="T12" fmla="*/ 116 w 391"/>
                <a:gd name="T13" fmla="*/ 363 h 391"/>
                <a:gd name="T14" fmla="*/ 266 w 391"/>
                <a:gd name="T15" fmla="*/ 222 h 391"/>
                <a:gd name="T16" fmla="*/ 390 w 391"/>
                <a:gd name="T17" fmla="*/ 97 h 391"/>
                <a:gd name="T18" fmla="*/ 354 w 391"/>
                <a:gd name="T19" fmla="*/ 35 h 391"/>
                <a:gd name="T20" fmla="*/ 116 w 391"/>
                <a:gd name="T21" fmla="*/ 354 h 391"/>
                <a:gd name="T22" fmla="*/ 116 w 391"/>
                <a:gd name="T23" fmla="*/ 354 h 391"/>
                <a:gd name="T24" fmla="*/ 71 w 391"/>
                <a:gd name="T25" fmla="*/ 363 h 391"/>
                <a:gd name="T26" fmla="*/ 54 w 391"/>
                <a:gd name="T27" fmla="*/ 337 h 391"/>
                <a:gd name="T28" fmla="*/ 35 w 391"/>
                <a:gd name="T29" fmla="*/ 319 h 391"/>
                <a:gd name="T30" fmla="*/ 44 w 391"/>
                <a:gd name="T31" fmla="*/ 284 h 391"/>
                <a:gd name="T32" fmla="*/ 54 w 391"/>
                <a:gd name="T33" fmla="*/ 266 h 391"/>
                <a:gd name="T34" fmla="*/ 98 w 391"/>
                <a:gd name="T35" fmla="*/ 292 h 391"/>
                <a:gd name="T36" fmla="*/ 124 w 391"/>
                <a:gd name="T37" fmla="*/ 337 h 391"/>
                <a:gd name="T38" fmla="*/ 116 w 391"/>
                <a:gd name="T39" fmla="*/ 35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1" h="391">
                  <a:moveTo>
                    <a:pt x="354" y="35"/>
                  </a:moveTo>
                  <a:lnTo>
                    <a:pt x="354" y="35"/>
                  </a:lnTo>
                  <a:cubicBezTo>
                    <a:pt x="319" y="0"/>
                    <a:pt x="292" y="0"/>
                    <a:pt x="292" y="0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26" y="275"/>
                    <a:pt x="26" y="275"/>
                    <a:pt x="26" y="275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116" y="363"/>
                    <a:pt x="116" y="363"/>
                    <a:pt x="116" y="363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390" y="97"/>
                    <a:pt x="390" y="97"/>
                    <a:pt x="390" y="97"/>
                  </a:cubicBezTo>
                  <a:cubicBezTo>
                    <a:pt x="390" y="97"/>
                    <a:pt x="390" y="71"/>
                    <a:pt x="354" y="35"/>
                  </a:cubicBezTo>
                  <a:close/>
                  <a:moveTo>
                    <a:pt x="116" y="354"/>
                  </a:moveTo>
                  <a:lnTo>
                    <a:pt x="116" y="354"/>
                  </a:lnTo>
                  <a:cubicBezTo>
                    <a:pt x="71" y="363"/>
                    <a:pt x="71" y="363"/>
                    <a:pt x="71" y="363"/>
                  </a:cubicBezTo>
                  <a:cubicBezTo>
                    <a:pt x="71" y="354"/>
                    <a:pt x="63" y="346"/>
                    <a:pt x="54" y="337"/>
                  </a:cubicBezTo>
                  <a:cubicBezTo>
                    <a:pt x="44" y="328"/>
                    <a:pt x="35" y="328"/>
                    <a:pt x="35" y="319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71" y="266"/>
                    <a:pt x="98" y="292"/>
                  </a:cubicBezTo>
                  <a:cubicBezTo>
                    <a:pt x="124" y="319"/>
                    <a:pt x="124" y="337"/>
                    <a:pt x="124" y="337"/>
                  </a:cubicBezTo>
                  <a:lnTo>
                    <a:pt x="116" y="3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5024770" y="3593280"/>
            <a:ext cx="218874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zh-CN" altLang="en-US" sz="14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4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1853790 </a:t>
            </a:r>
            <a:r>
              <a:rPr lang="zh-CN" altLang="en-US" sz="14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庄镇华</a:t>
            </a:r>
          </a:p>
        </p:txBody>
      </p:sp>
      <p:sp>
        <p:nvSpPr>
          <p:cNvPr id="72" name="TextBox 11"/>
          <p:cNvSpPr txBox="1"/>
          <p:nvPr/>
        </p:nvSpPr>
        <p:spPr>
          <a:xfrm>
            <a:off x="3241243" y="3593280"/>
            <a:ext cx="15747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zh-CN" altLang="en-US" sz="14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指导老师：李文根</a:t>
            </a:r>
          </a:p>
        </p:txBody>
      </p:sp>
      <p:sp>
        <p:nvSpPr>
          <p:cNvPr id="73" name="矩形 72"/>
          <p:cNvSpPr/>
          <p:nvPr/>
        </p:nvSpPr>
        <p:spPr>
          <a:xfrm>
            <a:off x="5616156" y="2371636"/>
            <a:ext cx="2446807" cy="346239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 defTabSz="685800"/>
            <a:r>
              <a:rPr lang="zh-CN" altLang="en-US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高校共享单车管理系统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8D42ED-0172-4F7E-992E-01CC3B4AF291}"/>
              </a:ext>
            </a:extLst>
          </p:cNvPr>
          <p:cNvSpPr txBox="1"/>
          <p:nvPr/>
        </p:nvSpPr>
        <p:spPr>
          <a:xfrm>
            <a:off x="1819027" y="1193034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图展示：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FFEA789F-73B0-4CC5-AC80-DA7C01A33A52}"/>
              </a:ext>
            </a:extLst>
          </p:cNvPr>
          <p:cNvSpPr/>
          <p:nvPr/>
        </p:nvSpPr>
        <p:spPr>
          <a:xfrm>
            <a:off x="1453514" y="1260155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DA8E83C-8F88-4D31-8BE9-8412234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06860"/>
            <a:ext cx="5595533" cy="31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066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35F8FCC-1C50-44BB-9656-84AD3A6C4ACF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E0C2F6-663D-48BE-B95D-0FFD6382AC5C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数据库表单构建：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8166B4D-EE8F-4018-AC04-7549BAAF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494563"/>
            <a:ext cx="4680520" cy="163330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08188FB-FF6F-41D1-A628-3E5132CB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55" y="3266167"/>
            <a:ext cx="5812947" cy="40963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06EC7AC-D938-4000-9F89-EECA70A6E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3814102"/>
            <a:ext cx="5812947" cy="115776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E487EB7A-B98A-4268-B06B-CE3240A9D10E}"/>
              </a:ext>
            </a:extLst>
          </p:cNvPr>
          <p:cNvSpPr txBox="1"/>
          <p:nvPr/>
        </p:nvSpPr>
        <p:spPr>
          <a:xfrm>
            <a:off x="1691681" y="20535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8C481AA-0F80-4917-ABA4-F41B0ECBA80E}"/>
              </a:ext>
            </a:extLst>
          </p:cNvPr>
          <p:cNvSpPr txBox="1"/>
          <p:nvPr/>
        </p:nvSpPr>
        <p:spPr>
          <a:xfrm>
            <a:off x="1691681" y="31739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20B50D1-AA63-4140-A621-6C94D49E6D0B}"/>
              </a:ext>
            </a:extLst>
          </p:cNvPr>
          <p:cNvSpPr txBox="1"/>
          <p:nvPr/>
        </p:nvSpPr>
        <p:spPr>
          <a:xfrm>
            <a:off x="1691680" y="410969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0618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69F0D6D1-67C7-4B60-9E16-D45192B41704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85DFFD-84C5-440B-B207-3ECFE2935DBE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D4C3ED-2044-40A1-A617-004900E62375}"/>
              </a:ext>
            </a:extLst>
          </p:cNvPr>
          <p:cNvSpPr txBox="1"/>
          <p:nvPr/>
        </p:nvSpPr>
        <p:spPr>
          <a:xfrm>
            <a:off x="4584024" y="134546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管理员主界面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4C20AC6-66CB-4667-86B8-516BDBA1D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56"/>
          <a:stretch/>
        </p:blipFill>
        <p:spPr>
          <a:xfrm>
            <a:off x="1642872" y="1776355"/>
            <a:ext cx="4699032" cy="30170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EA57D2-2FC1-4B72-B642-F926B761890E}"/>
              </a:ext>
            </a:extLst>
          </p:cNvPr>
          <p:cNvSpPr txBox="1"/>
          <p:nvPr/>
        </p:nvSpPr>
        <p:spPr>
          <a:xfrm>
            <a:off x="6660232" y="1721254"/>
            <a:ext cx="21777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主要包括单车管理、用户管理、资讯管理和热度分析功能。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主页面是总用户数、总单车数、总订单数的统计以及它们随着时间的增长曲线。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管理员可据此进行数据分析，实现更好的管理。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5362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69F0D6D1-67C7-4B60-9E16-D45192B41704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85DFFD-84C5-440B-B207-3ECFE2935DBE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D4C3ED-2044-40A1-A617-004900E62375}"/>
              </a:ext>
            </a:extLst>
          </p:cNvPr>
          <p:cNvSpPr txBox="1"/>
          <p:nvPr/>
        </p:nvSpPr>
        <p:spPr>
          <a:xfrm>
            <a:off x="4584024" y="134546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用户主界面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3CC46-7650-44AE-B127-7D2801EF2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58"/>
          <a:stretch/>
        </p:blipFill>
        <p:spPr>
          <a:xfrm>
            <a:off x="1730817" y="1695167"/>
            <a:ext cx="4257896" cy="302495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034BFE3-1804-46CD-B9B2-4D61EE5ADC9F}"/>
              </a:ext>
            </a:extLst>
          </p:cNvPr>
          <p:cNvSpPr txBox="1"/>
          <p:nvPr/>
        </p:nvSpPr>
        <p:spPr>
          <a:xfrm>
            <a:off x="6454779" y="1695167"/>
            <a:ext cx="21777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主要包括我的单车、资讯查看和单车热度功能。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主页面是总用户数、总单车数、总订单数的统计以及单车品牌占比图。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用户可据此了解市场，更好地进行单车品牌的选取。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1092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0AEDBAC-C4A1-413F-ACA5-2811021CDE3D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C568C3-CFB0-4186-AFB7-8CCAA1EA3B16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CC53FD-A1FE-4953-AFCF-B3C3A980FEAA}"/>
              </a:ext>
            </a:extLst>
          </p:cNvPr>
          <p:cNvSpPr txBox="1"/>
          <p:nvPr/>
        </p:nvSpPr>
        <p:spPr>
          <a:xfrm>
            <a:off x="4513145" y="142594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单车管理界面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3958803-9D7F-46F6-87E8-82973DC1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94" b="43432"/>
          <a:stretch/>
        </p:blipFill>
        <p:spPr>
          <a:xfrm>
            <a:off x="1691680" y="1733725"/>
            <a:ext cx="2927279" cy="138073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7A0BB6-4467-4497-A1A0-6956DC8A7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61"/>
          <a:stretch/>
        </p:blipFill>
        <p:spPr>
          <a:xfrm>
            <a:off x="5181156" y="1750612"/>
            <a:ext cx="3176019" cy="13685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2AB7133-3AF8-4495-B01F-A9505B7D1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2"/>
          <a:stretch/>
        </p:blipFill>
        <p:spPr>
          <a:xfrm>
            <a:off x="1666163" y="3431853"/>
            <a:ext cx="2978311" cy="103383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AEEC44A-92F2-4CB8-B9B9-FDE580FC0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250" b="20925"/>
          <a:stretch/>
        </p:blipFill>
        <p:spPr>
          <a:xfrm>
            <a:off x="5228477" y="3355334"/>
            <a:ext cx="3081376" cy="10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2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992689A1-0DE9-4FDD-815C-DC821421EAF6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430810-A18D-4AB4-9E2D-C572D314E8F0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4E0FF6-BEE4-4E2B-9712-6B21A278EF97}"/>
              </a:ext>
            </a:extLst>
          </p:cNvPr>
          <p:cNvSpPr txBox="1"/>
          <p:nvPr/>
        </p:nvSpPr>
        <p:spPr>
          <a:xfrm>
            <a:off x="4513145" y="142594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587FE5D-F13E-449B-8D87-A26F0F18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64" y="1856075"/>
            <a:ext cx="5112568" cy="231353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0280519-BD65-458B-8610-FAF8EE4CA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463"/>
          <a:stretch/>
        </p:blipFill>
        <p:spPr>
          <a:xfrm>
            <a:off x="7142274" y="1811923"/>
            <a:ext cx="1598002" cy="94699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CE6C494-2500-43A6-8CAC-AB9D58E3D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760"/>
          <a:stretch/>
        </p:blipFill>
        <p:spPr>
          <a:xfrm>
            <a:off x="7108198" y="3012844"/>
            <a:ext cx="1632077" cy="11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96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D15C5B13-E6C7-4915-9599-635048E4D282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F99436-93D8-4AED-A47D-2DD612529644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015F9BC-ABCB-437D-BA79-AF89FDCA7389}"/>
              </a:ext>
            </a:extLst>
          </p:cNvPr>
          <p:cNvSpPr txBox="1"/>
          <p:nvPr/>
        </p:nvSpPr>
        <p:spPr>
          <a:xfrm>
            <a:off x="4513145" y="142594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资讯管理界面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C64DA9D-051D-4815-948E-E8B50EA1B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5"/>
          <a:stretch/>
        </p:blipFill>
        <p:spPr>
          <a:xfrm>
            <a:off x="1691680" y="1880508"/>
            <a:ext cx="4290306" cy="249599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5E1253B4-A2E1-4223-8C99-590C48DC4827}"/>
              </a:ext>
            </a:extLst>
          </p:cNvPr>
          <p:cNvSpPr/>
          <p:nvPr/>
        </p:nvSpPr>
        <p:spPr>
          <a:xfrm>
            <a:off x="2686451" y="2961321"/>
            <a:ext cx="216024" cy="149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F20E65B-672A-4A60-B6B8-A47280060A68}"/>
              </a:ext>
            </a:extLst>
          </p:cNvPr>
          <p:cNvSpPr/>
          <p:nvPr/>
        </p:nvSpPr>
        <p:spPr>
          <a:xfrm>
            <a:off x="2930389" y="2961321"/>
            <a:ext cx="655695" cy="149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0E818E5-BDD8-4B51-9A67-EA73B88623AE}"/>
              </a:ext>
            </a:extLst>
          </p:cNvPr>
          <p:cNvSpPr/>
          <p:nvPr/>
        </p:nvSpPr>
        <p:spPr>
          <a:xfrm>
            <a:off x="3565309" y="2954458"/>
            <a:ext cx="655695" cy="149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1C1A6B8-698C-4B39-90FA-69E04BCAA13B}"/>
              </a:ext>
            </a:extLst>
          </p:cNvPr>
          <p:cNvSpPr/>
          <p:nvPr/>
        </p:nvSpPr>
        <p:spPr>
          <a:xfrm>
            <a:off x="4221004" y="2958297"/>
            <a:ext cx="391967" cy="158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F45E6C-DB2B-4D8C-8632-47DC0B38CF2C}"/>
              </a:ext>
            </a:extLst>
          </p:cNvPr>
          <p:cNvCxnSpPr>
            <a:cxnSpLocks/>
          </p:cNvCxnSpPr>
          <p:nvPr/>
        </p:nvCxnSpPr>
        <p:spPr>
          <a:xfrm>
            <a:off x="2794463" y="3133656"/>
            <a:ext cx="0" cy="14345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D857B6B-CDD9-4217-BA1C-FF7EFC73B011}"/>
              </a:ext>
            </a:extLst>
          </p:cNvPr>
          <p:cNvCxnSpPr>
            <a:cxnSpLocks/>
          </p:cNvCxnSpPr>
          <p:nvPr/>
        </p:nvCxnSpPr>
        <p:spPr>
          <a:xfrm>
            <a:off x="3316452" y="3133656"/>
            <a:ext cx="0" cy="14345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7C5BFE6-1CAA-4081-B0D5-735E2F6C09A4}"/>
              </a:ext>
            </a:extLst>
          </p:cNvPr>
          <p:cNvCxnSpPr>
            <a:cxnSpLocks/>
          </p:cNvCxnSpPr>
          <p:nvPr/>
        </p:nvCxnSpPr>
        <p:spPr>
          <a:xfrm>
            <a:off x="3874341" y="3089326"/>
            <a:ext cx="0" cy="14788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CAAD1E5-5EAC-447F-A09B-7EF05286B6AA}"/>
              </a:ext>
            </a:extLst>
          </p:cNvPr>
          <p:cNvCxnSpPr>
            <a:cxnSpLocks/>
          </p:cNvCxnSpPr>
          <p:nvPr/>
        </p:nvCxnSpPr>
        <p:spPr>
          <a:xfrm>
            <a:off x="4446445" y="3128505"/>
            <a:ext cx="3513" cy="1439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BCA7A6A-35CB-4DFD-A768-14637B373630}"/>
              </a:ext>
            </a:extLst>
          </p:cNvPr>
          <p:cNvSpPr txBox="1"/>
          <p:nvPr/>
        </p:nvSpPr>
        <p:spPr>
          <a:xfrm>
            <a:off x="6425214" y="1899466"/>
            <a:ext cx="22650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主要包括资讯的增加、查看、修改、删除功能，并且以用户模式登陆时，对其他用户发布的文章没有修改权限。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系统还会记录资讯的作者、发布时间、更新时间、浏览量等信息。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538A10-2341-4746-99DB-5FEE9FC5E776}"/>
              </a:ext>
            </a:extLst>
          </p:cNvPr>
          <p:cNvSpPr txBox="1"/>
          <p:nvPr/>
        </p:nvSpPr>
        <p:spPr>
          <a:xfrm>
            <a:off x="2506544" y="459095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288FA41-10AD-4F88-8B7C-B949DA0AF497}"/>
              </a:ext>
            </a:extLst>
          </p:cNvPr>
          <p:cNvSpPr txBox="1"/>
          <p:nvPr/>
        </p:nvSpPr>
        <p:spPr>
          <a:xfrm>
            <a:off x="3055371" y="4593233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发布时间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FE05255-B548-40AC-9EF0-31FBA1DBE878}"/>
              </a:ext>
            </a:extLst>
          </p:cNvPr>
          <p:cNvSpPr txBox="1"/>
          <p:nvPr/>
        </p:nvSpPr>
        <p:spPr>
          <a:xfrm>
            <a:off x="3637517" y="4599348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更新时间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1720C8B-9653-4A7B-84CF-413AE93AE369}"/>
              </a:ext>
            </a:extLst>
          </p:cNvPr>
          <p:cNvSpPr txBox="1"/>
          <p:nvPr/>
        </p:nvSpPr>
        <p:spPr>
          <a:xfrm>
            <a:off x="4186344" y="4582893"/>
            <a:ext cx="80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浏览量</a:t>
            </a:r>
          </a:p>
        </p:txBody>
      </p:sp>
    </p:spTree>
    <p:extLst>
      <p:ext uri="{BB962C8B-B14F-4D97-AF65-F5344CB8AC3E}">
        <p14:creationId xmlns:p14="http://schemas.microsoft.com/office/powerpoint/2010/main" val="4466380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D15C5B13-E6C7-4915-9599-635048E4D282}"/>
              </a:ext>
            </a:extLst>
          </p:cNvPr>
          <p:cNvSpPr/>
          <p:nvPr/>
        </p:nvSpPr>
        <p:spPr>
          <a:xfrm>
            <a:off x="1691680" y="1142609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F99436-93D8-4AED-A47D-2DD612529644}"/>
              </a:ext>
            </a:extLst>
          </p:cNvPr>
          <p:cNvSpPr txBox="1"/>
          <p:nvPr/>
        </p:nvSpPr>
        <p:spPr>
          <a:xfrm>
            <a:off x="2123728" y="1075488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网页前后端展示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015F9BC-ABCB-437D-BA79-AF89FDCA7389}"/>
              </a:ext>
            </a:extLst>
          </p:cNvPr>
          <p:cNvSpPr txBox="1"/>
          <p:nvPr/>
        </p:nvSpPr>
        <p:spPr>
          <a:xfrm>
            <a:off x="4513145" y="1425948"/>
            <a:ext cx="25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热度分析界面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FDF62E-F52D-4521-8B75-DD9072092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2" b="3161"/>
          <a:stretch/>
        </p:blipFill>
        <p:spPr>
          <a:xfrm>
            <a:off x="1704114" y="1899465"/>
            <a:ext cx="4740094" cy="249448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945B7C3-F98C-40D5-9B53-57EE21FEBAFE}"/>
              </a:ext>
            </a:extLst>
          </p:cNvPr>
          <p:cNvSpPr txBox="1"/>
          <p:nvPr/>
        </p:nvSpPr>
        <p:spPr>
          <a:xfrm>
            <a:off x="6425214" y="1899466"/>
            <a:ext cx="22650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本次设计最有特色的部分，显示了嘉定校区的单车热度图，并且管理员可以直接在地图上点击插入单车。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heatmap.js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库以及百度的免费地图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2017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32757"/>
            <a:ext cx="9144000" cy="1274812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3008" y="1364795"/>
            <a:ext cx="1152128" cy="1152128"/>
          </a:xfrm>
          <a:prstGeom prst="rect">
            <a:avLst/>
          </a:prstGeom>
          <a:solidFill>
            <a:srgbClr val="F0F1F3"/>
          </a:solidFill>
          <a:ln w="6350">
            <a:solidFill>
              <a:srgbClr val="37B0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6949" y="1468736"/>
            <a:ext cx="944246" cy="944246"/>
          </a:xfrm>
          <a:prstGeom prst="rect">
            <a:avLst/>
          </a:prstGeom>
          <a:solidFill>
            <a:srgbClr val="37B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570472" y="1357990"/>
            <a:ext cx="2377792" cy="104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04 </a:t>
            </a:r>
            <a:r>
              <a:rPr lang="en-US" altLang="zh-CN" sz="2400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遇到的问题</a:t>
            </a:r>
            <a:endParaRPr lang="en-US" altLang="zh-CN" sz="2400" b="1" dirty="0">
              <a:ln w="6350">
                <a:noFill/>
              </a:ln>
              <a:solidFill>
                <a:srgbClr val="37B0E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   &amp;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亮点与改进</a:t>
            </a: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3251464" y="1715209"/>
            <a:ext cx="355216" cy="451300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9" name="矩形 38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遇到的问题</a:t>
            </a:r>
          </a:p>
        </p:txBody>
      </p:sp>
      <p:sp>
        <p:nvSpPr>
          <p:cNvPr id="146" name="流程图: 接点 145">
            <a:extLst>
              <a:ext uri="{FF2B5EF4-FFF2-40B4-BE49-F238E27FC236}">
                <a16:creationId xmlns:a16="http://schemas.microsoft.com/office/drawing/2014/main" id="{6B0A3CA4-CE10-4087-8EF7-4FE866E7C1C2}"/>
              </a:ext>
            </a:extLst>
          </p:cNvPr>
          <p:cNvSpPr/>
          <p:nvPr/>
        </p:nvSpPr>
        <p:spPr>
          <a:xfrm>
            <a:off x="1671232" y="104152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254319B-13B2-470D-8E76-B7A851E4CB3B}"/>
              </a:ext>
            </a:extLst>
          </p:cNvPr>
          <p:cNvSpPr txBox="1"/>
          <p:nvPr/>
        </p:nvSpPr>
        <p:spPr>
          <a:xfrm>
            <a:off x="2057361" y="974406"/>
            <a:ext cx="2879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不同的角色如何清晰处理？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不同的权限，看到不同的页面，有相似，有不同，我的方法是针对不同的角色编写不同页面。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提供的蓝图功能进行管理，蓝图提供了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模块化管理程序路由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的功能，能够使程序结构清晰、简单易懂。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49" name="流程图: 接点 148">
            <a:extLst>
              <a:ext uri="{FF2B5EF4-FFF2-40B4-BE49-F238E27FC236}">
                <a16:creationId xmlns:a16="http://schemas.microsoft.com/office/drawing/2014/main" id="{9509AB34-5245-4191-BDB0-287171FB62ED}"/>
              </a:ext>
            </a:extLst>
          </p:cNvPr>
          <p:cNvSpPr/>
          <p:nvPr/>
        </p:nvSpPr>
        <p:spPr>
          <a:xfrm>
            <a:off x="5596548" y="104152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5DE0140-4ADE-4DDD-9795-B5CFF7D81463}"/>
              </a:ext>
            </a:extLst>
          </p:cNvPr>
          <p:cNvSpPr txBox="1"/>
          <p:nvPr/>
        </p:nvSpPr>
        <p:spPr>
          <a:xfrm>
            <a:off x="6228183" y="991984"/>
            <a:ext cx="24042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框架下如何更好地实现前后端交互？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路由传参数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表单提交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嵌入式的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Jinja2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F7230-98BA-4837-AA74-E3A431DE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61" y="3109119"/>
            <a:ext cx="1827377" cy="7559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4E63EF-0817-4B24-BAAD-9B95BFD0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011116"/>
            <a:ext cx="1603055" cy="8148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4D76E44-8592-4BAD-AA0B-B1A1C94AD9C0}"/>
              </a:ext>
            </a:extLst>
          </p:cNvPr>
          <p:cNvSpPr txBox="1"/>
          <p:nvPr/>
        </p:nvSpPr>
        <p:spPr>
          <a:xfrm>
            <a:off x="4213801" y="3250734"/>
            <a:ext cx="12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用户部分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7C74979-000F-4A1C-98A8-D2E7D2DE5B74}"/>
              </a:ext>
            </a:extLst>
          </p:cNvPr>
          <p:cNvSpPr txBox="1"/>
          <p:nvPr/>
        </p:nvSpPr>
        <p:spPr>
          <a:xfrm>
            <a:off x="1975524" y="4264648"/>
            <a:ext cx="122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管理员部分</a:t>
            </a: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C41E91EF-DDBC-404D-AAFA-1E78D53C4B87}"/>
              </a:ext>
            </a:extLst>
          </p:cNvPr>
          <p:cNvSpPr/>
          <p:nvPr/>
        </p:nvSpPr>
        <p:spPr>
          <a:xfrm>
            <a:off x="1676189" y="30577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9CDCC0-B898-45C1-8BA5-B123765017BB}"/>
              </a:ext>
            </a:extLst>
          </p:cNvPr>
          <p:cNvSpPr txBox="1"/>
          <p:nvPr/>
        </p:nvSpPr>
        <p:spPr>
          <a:xfrm>
            <a:off x="2087105" y="244799"/>
            <a:ext cx="287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32757"/>
            <a:ext cx="9144000" cy="1274812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3008" y="1364795"/>
            <a:ext cx="1152128" cy="1152128"/>
          </a:xfrm>
          <a:prstGeom prst="rect">
            <a:avLst/>
          </a:prstGeom>
          <a:solidFill>
            <a:srgbClr val="F0F1F3"/>
          </a:solidFill>
          <a:ln w="6350">
            <a:solidFill>
              <a:srgbClr val="37B0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6949" y="1468736"/>
            <a:ext cx="944246" cy="944246"/>
          </a:xfrm>
          <a:prstGeom prst="rect">
            <a:avLst/>
          </a:prstGeom>
          <a:solidFill>
            <a:srgbClr val="37B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571657" y="2081439"/>
            <a:ext cx="237779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01 </a:t>
            </a:r>
            <a:r>
              <a:rPr lang="en-US" altLang="zh-CN" sz="2400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小组研究</a:t>
            </a: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3274677" y="1718986"/>
            <a:ext cx="308790" cy="443746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250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9" name="矩形 38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亮点与改进</a:t>
            </a:r>
          </a:p>
        </p:txBody>
      </p:sp>
      <p:sp>
        <p:nvSpPr>
          <p:cNvPr id="146" name="流程图: 接点 145">
            <a:extLst>
              <a:ext uri="{FF2B5EF4-FFF2-40B4-BE49-F238E27FC236}">
                <a16:creationId xmlns:a16="http://schemas.microsoft.com/office/drawing/2014/main" id="{6B0A3CA4-CE10-4087-8EF7-4FE866E7C1C2}"/>
              </a:ext>
            </a:extLst>
          </p:cNvPr>
          <p:cNvSpPr/>
          <p:nvPr/>
        </p:nvSpPr>
        <p:spPr>
          <a:xfrm>
            <a:off x="1671232" y="104152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254319B-13B2-470D-8E76-B7A851E4CB3B}"/>
              </a:ext>
            </a:extLst>
          </p:cNvPr>
          <p:cNvSpPr txBox="1"/>
          <p:nvPr/>
        </p:nvSpPr>
        <p:spPr>
          <a:xfrm>
            <a:off x="2057361" y="974406"/>
            <a:ext cx="2879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角色、权限管理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系统有管理员和用户等角色，针对不同的角色，赋予了不同的功能和权限，比如只有管理员才能进行用户管理，并且不同用户之间不能修改、删除对方发布的资讯。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系统的权限管理和角色管理能力较强。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49" name="流程图: 接点 148">
            <a:extLst>
              <a:ext uri="{FF2B5EF4-FFF2-40B4-BE49-F238E27FC236}">
                <a16:creationId xmlns:a16="http://schemas.microsoft.com/office/drawing/2014/main" id="{9509AB34-5245-4191-BDB0-287171FB62ED}"/>
              </a:ext>
            </a:extLst>
          </p:cNvPr>
          <p:cNvSpPr/>
          <p:nvPr/>
        </p:nvSpPr>
        <p:spPr>
          <a:xfrm>
            <a:off x="5596548" y="104152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5DE0140-4ADE-4DDD-9795-B5CFF7D81463}"/>
              </a:ext>
            </a:extLst>
          </p:cNvPr>
          <p:cNvSpPr txBox="1"/>
          <p:nvPr/>
        </p:nvSpPr>
        <p:spPr>
          <a:xfrm>
            <a:off x="6228183" y="991984"/>
            <a:ext cx="26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单车热度图的交互性</a:t>
            </a: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70F39E76-0F88-4BF0-9BC2-1B8EB5AAA831}"/>
              </a:ext>
            </a:extLst>
          </p:cNvPr>
          <p:cNvSpPr/>
          <p:nvPr/>
        </p:nvSpPr>
        <p:spPr>
          <a:xfrm>
            <a:off x="1676189" y="30577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E897D80-7B3B-44B6-846F-F8C966D0781B}"/>
              </a:ext>
            </a:extLst>
          </p:cNvPr>
          <p:cNvSpPr txBox="1"/>
          <p:nvPr/>
        </p:nvSpPr>
        <p:spPr>
          <a:xfrm>
            <a:off x="2087105" y="244799"/>
            <a:ext cx="287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亮点与改进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9483195-8E8F-4E63-A82C-DF968EE1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2" b="3161"/>
          <a:stretch/>
        </p:blipFill>
        <p:spPr>
          <a:xfrm>
            <a:off x="5461366" y="1611978"/>
            <a:ext cx="3278909" cy="17255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0A2852-8704-4BE9-9CB8-CAA6C3CECCF3}"/>
              </a:ext>
            </a:extLst>
          </p:cNvPr>
          <p:cNvSpPr txBox="1"/>
          <p:nvPr/>
        </p:nvSpPr>
        <p:spPr>
          <a:xfrm>
            <a:off x="5461366" y="3672875"/>
            <a:ext cx="3232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本次设计最有特色的部分，显示了嘉定校区的单车热度图，并且管理员可以直接在地图上点击插入单车。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用户获取单车信息更加直观方便。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5E5AF8-8D15-4FA1-91B6-C72CE8BDA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877" y="3135321"/>
            <a:ext cx="3329341" cy="17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9901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32757"/>
            <a:ext cx="9144000" cy="1274812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3008" y="1364795"/>
            <a:ext cx="1152128" cy="1152128"/>
          </a:xfrm>
          <a:prstGeom prst="rect">
            <a:avLst/>
          </a:prstGeom>
          <a:solidFill>
            <a:srgbClr val="F0F1F3"/>
          </a:solidFill>
          <a:ln w="6350">
            <a:solidFill>
              <a:srgbClr val="37B0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6949" y="1468736"/>
            <a:ext cx="944246" cy="944246"/>
          </a:xfrm>
          <a:prstGeom prst="rect">
            <a:avLst/>
          </a:prstGeom>
          <a:solidFill>
            <a:srgbClr val="37B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572000" y="2028199"/>
            <a:ext cx="237779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05 </a:t>
            </a:r>
            <a:r>
              <a:rPr lang="en-US" altLang="zh-CN" sz="2400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系统演示</a:t>
            </a:r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3154838" y="1762175"/>
            <a:ext cx="548468" cy="357368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9" name="矩形 38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系统演示</a:t>
            </a: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2665DE1D-4633-45B3-BC7E-BA2EDBC97657}"/>
              </a:ext>
            </a:extLst>
          </p:cNvPr>
          <p:cNvSpPr/>
          <p:nvPr/>
        </p:nvSpPr>
        <p:spPr>
          <a:xfrm>
            <a:off x="1627723" y="790893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A022C2B-076C-4CB2-BF78-FB2D36DB35D9}"/>
              </a:ext>
            </a:extLst>
          </p:cNvPr>
          <p:cNvSpPr txBox="1"/>
          <p:nvPr/>
        </p:nvSpPr>
        <p:spPr>
          <a:xfrm>
            <a:off x="2077696" y="752902"/>
            <a:ext cx="23870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2021.06.18-22.27.18">
            <a:hlinkClick r:id="" action="ppaction://media"/>
            <a:extLst>
              <a:ext uri="{FF2B5EF4-FFF2-40B4-BE49-F238E27FC236}">
                <a16:creationId xmlns:a16="http://schemas.microsoft.com/office/drawing/2014/main" id="{A4AD87A4-0E87-4A94-A30A-5A8324EA74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633" y="1091922"/>
            <a:ext cx="7200552" cy="385529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3850339" y="2124124"/>
            <a:ext cx="1600421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734523" y="307501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71800" y="4715519"/>
            <a:ext cx="231813" cy="231701"/>
            <a:chOff x="3785450" y="3161055"/>
            <a:chExt cx="504762" cy="504762"/>
          </a:xfrm>
        </p:grpSpPr>
        <p:sp>
          <p:nvSpPr>
            <p:cNvPr id="38" name="椭圆 37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7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34645" y="4715519"/>
            <a:ext cx="231813" cy="231701"/>
            <a:chOff x="6389502" y="5571667"/>
            <a:chExt cx="309030" cy="309030"/>
          </a:xfrm>
        </p:grpSpPr>
        <p:sp>
          <p:nvSpPr>
            <p:cNvPr id="41" name="椭圆 40"/>
            <p:cNvSpPr/>
            <p:nvPr/>
          </p:nvSpPr>
          <p:spPr>
            <a:xfrm>
              <a:off x="6389502" y="5571667"/>
              <a:ext cx="309030" cy="309030"/>
            </a:xfrm>
            <a:prstGeom prst="ellipse">
              <a:avLst/>
            </a:prstGeom>
            <a:solidFill>
              <a:srgbClr val="4A5F7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45"/>
            <p:cNvSpPr>
              <a:spLocks noChangeArrowheads="1"/>
            </p:cNvSpPr>
            <p:nvPr/>
          </p:nvSpPr>
          <p:spPr bwMode="auto">
            <a:xfrm>
              <a:off x="6455779" y="5631258"/>
              <a:ext cx="176475" cy="174932"/>
            </a:xfrm>
            <a:custGeom>
              <a:avLst/>
              <a:gdLst>
                <a:gd name="T0" fmla="*/ 354 w 391"/>
                <a:gd name="T1" fmla="*/ 35 h 391"/>
                <a:gd name="T2" fmla="*/ 354 w 391"/>
                <a:gd name="T3" fmla="*/ 35 h 391"/>
                <a:gd name="T4" fmla="*/ 292 w 391"/>
                <a:gd name="T5" fmla="*/ 0 h 391"/>
                <a:gd name="T6" fmla="*/ 169 w 391"/>
                <a:gd name="T7" fmla="*/ 133 h 391"/>
                <a:gd name="T8" fmla="*/ 26 w 391"/>
                <a:gd name="T9" fmla="*/ 275 h 391"/>
                <a:gd name="T10" fmla="*/ 0 w 391"/>
                <a:gd name="T11" fmla="*/ 390 h 391"/>
                <a:gd name="T12" fmla="*/ 116 w 391"/>
                <a:gd name="T13" fmla="*/ 363 h 391"/>
                <a:gd name="T14" fmla="*/ 266 w 391"/>
                <a:gd name="T15" fmla="*/ 222 h 391"/>
                <a:gd name="T16" fmla="*/ 390 w 391"/>
                <a:gd name="T17" fmla="*/ 97 h 391"/>
                <a:gd name="T18" fmla="*/ 354 w 391"/>
                <a:gd name="T19" fmla="*/ 35 h 391"/>
                <a:gd name="T20" fmla="*/ 116 w 391"/>
                <a:gd name="T21" fmla="*/ 354 h 391"/>
                <a:gd name="T22" fmla="*/ 116 w 391"/>
                <a:gd name="T23" fmla="*/ 354 h 391"/>
                <a:gd name="T24" fmla="*/ 71 w 391"/>
                <a:gd name="T25" fmla="*/ 363 h 391"/>
                <a:gd name="T26" fmla="*/ 54 w 391"/>
                <a:gd name="T27" fmla="*/ 337 h 391"/>
                <a:gd name="T28" fmla="*/ 35 w 391"/>
                <a:gd name="T29" fmla="*/ 319 h 391"/>
                <a:gd name="T30" fmla="*/ 44 w 391"/>
                <a:gd name="T31" fmla="*/ 284 h 391"/>
                <a:gd name="T32" fmla="*/ 54 w 391"/>
                <a:gd name="T33" fmla="*/ 266 h 391"/>
                <a:gd name="T34" fmla="*/ 98 w 391"/>
                <a:gd name="T35" fmla="*/ 292 h 391"/>
                <a:gd name="T36" fmla="*/ 124 w 391"/>
                <a:gd name="T37" fmla="*/ 337 h 391"/>
                <a:gd name="T38" fmla="*/ 116 w 391"/>
                <a:gd name="T39" fmla="*/ 35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1" h="391">
                  <a:moveTo>
                    <a:pt x="354" y="35"/>
                  </a:moveTo>
                  <a:lnTo>
                    <a:pt x="354" y="35"/>
                  </a:lnTo>
                  <a:cubicBezTo>
                    <a:pt x="319" y="0"/>
                    <a:pt x="292" y="0"/>
                    <a:pt x="292" y="0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26" y="275"/>
                    <a:pt x="26" y="275"/>
                    <a:pt x="26" y="275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116" y="363"/>
                    <a:pt x="116" y="363"/>
                    <a:pt x="116" y="363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390" y="97"/>
                    <a:pt x="390" y="97"/>
                    <a:pt x="390" y="97"/>
                  </a:cubicBezTo>
                  <a:cubicBezTo>
                    <a:pt x="390" y="97"/>
                    <a:pt x="390" y="71"/>
                    <a:pt x="354" y="35"/>
                  </a:cubicBezTo>
                  <a:close/>
                  <a:moveTo>
                    <a:pt x="116" y="354"/>
                  </a:moveTo>
                  <a:lnTo>
                    <a:pt x="116" y="354"/>
                  </a:lnTo>
                  <a:cubicBezTo>
                    <a:pt x="71" y="363"/>
                    <a:pt x="71" y="363"/>
                    <a:pt x="71" y="363"/>
                  </a:cubicBezTo>
                  <a:cubicBezTo>
                    <a:pt x="71" y="354"/>
                    <a:pt x="63" y="346"/>
                    <a:pt x="54" y="337"/>
                  </a:cubicBezTo>
                  <a:cubicBezTo>
                    <a:pt x="44" y="328"/>
                    <a:pt x="35" y="328"/>
                    <a:pt x="35" y="319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71" y="266"/>
                    <a:pt x="98" y="292"/>
                  </a:cubicBezTo>
                  <a:cubicBezTo>
                    <a:pt x="124" y="319"/>
                    <a:pt x="124" y="337"/>
                    <a:pt x="124" y="337"/>
                  </a:cubicBezTo>
                  <a:lnTo>
                    <a:pt x="116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10"/>
          <p:cNvSpPr txBox="1"/>
          <p:nvPr/>
        </p:nvSpPr>
        <p:spPr>
          <a:xfrm>
            <a:off x="4816174" y="4687321"/>
            <a:ext cx="218874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1853790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庄镇华</a:t>
            </a:r>
          </a:p>
        </p:txBody>
      </p:sp>
      <p:sp>
        <p:nvSpPr>
          <p:cNvPr id="44" name="TextBox 11"/>
          <p:cNvSpPr txBox="1"/>
          <p:nvPr/>
        </p:nvSpPr>
        <p:spPr>
          <a:xfrm>
            <a:off x="2982929" y="4692913"/>
            <a:ext cx="15747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指导老师：李文根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小组研究</a:t>
            </a: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0830BB75-DC9D-4061-B94E-ED82DB1E37A5}"/>
              </a:ext>
            </a:extLst>
          </p:cNvPr>
          <p:cNvSpPr/>
          <p:nvPr/>
        </p:nvSpPr>
        <p:spPr>
          <a:xfrm>
            <a:off x="1671232" y="104152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688369-0807-49C6-8F1E-261F7CF2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053674"/>
            <a:ext cx="3484415" cy="105908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555C0C7-D963-4757-B324-2A41CB0BCF02}"/>
              </a:ext>
            </a:extLst>
          </p:cNvPr>
          <p:cNvSpPr txBox="1"/>
          <p:nvPr/>
        </p:nvSpPr>
        <p:spPr>
          <a:xfrm>
            <a:off x="2057361" y="974406"/>
            <a:ext cx="358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MariaDB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基础数据结构分析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B60757C-2A3B-4030-B3B2-6A19C6A007A4}"/>
              </a:ext>
            </a:extLst>
          </p:cNvPr>
          <p:cNvSpPr txBox="1"/>
          <p:nvPr/>
        </p:nvSpPr>
        <p:spPr>
          <a:xfrm>
            <a:off x="2057361" y="2884810"/>
            <a:ext cx="4238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MariaDB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查询优化 专题分析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2761A1AD-FD72-4B70-8DE7-A9763B46CCDA}"/>
              </a:ext>
            </a:extLst>
          </p:cNvPr>
          <p:cNvSpPr/>
          <p:nvPr/>
        </p:nvSpPr>
        <p:spPr>
          <a:xfrm>
            <a:off x="1634134" y="2914832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F7D35-8B2D-488E-8880-C522E0FEB1B9}"/>
              </a:ext>
            </a:extLst>
          </p:cNvPr>
          <p:cNvSpPr txBox="1"/>
          <p:nvPr/>
        </p:nvSpPr>
        <p:spPr>
          <a:xfrm>
            <a:off x="2057361" y="1479290"/>
            <a:ext cx="2802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内存池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MEM_ROOT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文件缓存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IO_CACHE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线程上下文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THD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TABLE_SHARE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2988B1E-DCBF-4C50-9BE0-96FA5606705D}"/>
              </a:ext>
            </a:extLst>
          </p:cNvPr>
          <p:cNvSpPr/>
          <p:nvPr/>
        </p:nvSpPr>
        <p:spPr>
          <a:xfrm>
            <a:off x="5796136" y="1418828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14ACB11-17A6-4CAD-96BE-B9EA4361E444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914772"/>
            <a:ext cx="14476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64FBABF2-3342-4EDB-B314-36C3BDB838E1}"/>
              </a:ext>
            </a:extLst>
          </p:cNvPr>
          <p:cNvSpPr txBox="1"/>
          <p:nvPr/>
        </p:nvSpPr>
        <p:spPr>
          <a:xfrm>
            <a:off x="5411429" y="63501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说明文档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DAE2A66-A368-41BC-B2CA-5D2C26BBE7FE}"/>
              </a:ext>
            </a:extLst>
          </p:cNvPr>
          <p:cNvSpPr/>
          <p:nvPr/>
        </p:nvSpPr>
        <p:spPr>
          <a:xfrm>
            <a:off x="7214307" y="1439198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B58DD0D-8F51-4CAD-AFA4-339FE9677F1C}"/>
              </a:ext>
            </a:extLst>
          </p:cNvPr>
          <p:cNvCxnSpPr>
            <a:cxnSpLocks/>
          </p:cNvCxnSpPr>
          <p:nvPr/>
        </p:nvCxnSpPr>
        <p:spPr>
          <a:xfrm flipH="1" flipV="1">
            <a:off x="7252458" y="909658"/>
            <a:ext cx="14476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8E86F25F-2791-4289-B4DB-B62559665429}"/>
              </a:ext>
            </a:extLst>
          </p:cNvPr>
          <p:cNvSpPr txBox="1"/>
          <p:nvPr/>
        </p:nvSpPr>
        <p:spPr>
          <a:xfrm>
            <a:off x="6503381" y="657993"/>
            <a:ext cx="149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服务端核心代码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0CF5037-8695-46D1-9AA2-6B8BBADF7076}"/>
              </a:ext>
            </a:extLst>
          </p:cNvPr>
          <p:cNvSpPr txBox="1"/>
          <p:nvPr/>
        </p:nvSpPr>
        <p:spPr>
          <a:xfrm>
            <a:off x="6108530" y="2432111"/>
            <a:ext cx="2802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 BY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 BY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数据表连接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6D0FFC-369C-407E-A833-02FD7248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5" y="3221627"/>
            <a:ext cx="2802672" cy="14794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466B77-5D7E-4205-A350-093CBC9C3DBF}"/>
              </a:ext>
            </a:extLst>
          </p:cNvPr>
          <p:cNvSpPr txBox="1"/>
          <p:nvPr/>
        </p:nvSpPr>
        <p:spPr>
          <a:xfrm>
            <a:off x="7009814" y="470104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filesort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89C7071-A4E8-4959-AE10-6BCE394D3098}"/>
              </a:ext>
            </a:extLst>
          </p:cNvPr>
          <p:cNvSpPr txBox="1"/>
          <p:nvPr/>
        </p:nvSpPr>
        <p:spPr>
          <a:xfrm>
            <a:off x="2065735" y="3301337"/>
            <a:ext cx="5328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i="0">
                <a:solidFill>
                  <a:srgbClr val="2C3E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MariaDB</a:t>
            </a:r>
            <a:r>
              <a:rPr lang="zh-CN" altLang="en-US" sz="1400" b="1" i="0">
                <a:solidFill>
                  <a:srgbClr val="2C3E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400" b="1" i="0" dirty="0">
                <a:solidFill>
                  <a:srgbClr val="2C3E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的两种排序方式</a:t>
            </a:r>
          </a:p>
          <a:p>
            <a:pPr algn="just"/>
            <a:r>
              <a:rPr lang="en-US" altLang="zh-CN" sz="1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通过有序索引顺序扫描直接返回有序数据</a:t>
            </a:r>
            <a:endParaRPr lang="zh-CN" altLang="en-US" sz="14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分析查询时，</a:t>
            </a:r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显示为</a:t>
            </a:r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Using index</a:t>
            </a:r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r>
              <a:rPr lang="en-US" altLang="zh-CN" sz="1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2.Filesort</a:t>
            </a:r>
            <a:r>
              <a:rPr lang="zh-CN" altLang="en-US" sz="1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排序，对返回的数据进行排序</a:t>
            </a:r>
            <a:endParaRPr lang="zh-CN" altLang="en-US" sz="14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进行了额外的排序操作。</a:t>
            </a:r>
            <a:endParaRPr lang="en-US" altLang="zh-CN" sz="14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分析查询时，</a:t>
            </a:r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r>
              <a:rPr lang="zh-CN" altLang="en-US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显示为</a:t>
            </a:r>
            <a:r>
              <a:rPr lang="en-US" altLang="zh-CN" sz="1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sz="1400" b="0" i="0" dirty="0" err="1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filesort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7960244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小组研究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6087586A-2AA0-41AD-9DF9-879825AF3A77}"/>
              </a:ext>
            </a:extLst>
          </p:cNvPr>
          <p:cNvSpPr/>
          <p:nvPr/>
        </p:nvSpPr>
        <p:spPr>
          <a:xfrm>
            <a:off x="1691680" y="856860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5B0C64B-1239-4532-922D-2B525907572B}"/>
              </a:ext>
            </a:extLst>
          </p:cNvPr>
          <p:cNvSpPr txBox="1"/>
          <p:nvPr/>
        </p:nvSpPr>
        <p:spPr>
          <a:xfrm>
            <a:off x="2051720" y="822248"/>
            <a:ext cx="4746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MariaDB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查询优化 实验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 by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21D3054-40E0-441F-A76C-6568D1F97D0B}"/>
              </a:ext>
            </a:extLst>
          </p:cNvPr>
          <p:cNvSpPr txBox="1"/>
          <p:nvPr/>
        </p:nvSpPr>
        <p:spPr>
          <a:xfrm>
            <a:off x="1636491" y="3489743"/>
            <a:ext cx="66459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结论：总之，如果有索引，就按照索引进行排序，否则，使用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filesort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算法进行排序，先单个缓冲区快速排序，后一起归并排序。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如果后面还有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 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关键字，则可以通过堆排序，只留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个最大或最小的，如此节约缓存和时间。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BA250F-3B88-401C-886D-EBFDC64557D0}"/>
              </a:ext>
            </a:extLst>
          </p:cNvPr>
          <p:cNvSpPr txBox="1"/>
          <p:nvPr/>
        </p:nvSpPr>
        <p:spPr>
          <a:xfrm>
            <a:off x="1671034" y="1202804"/>
            <a:ext cx="6696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 BY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只查询用于排序的索引字段，可以利用索引排序：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只查询用于排序的索引字段和主键，可以利用索引排序：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查询用于排序的索引字段和主键之外的字段，不会利用索引排序：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AE5849-FEFD-4F92-9391-DDB51E96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32" y="1775070"/>
            <a:ext cx="5993843" cy="2439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0D0F0B-3FD4-4611-A52B-B8AAA313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32" y="2382483"/>
            <a:ext cx="6517284" cy="2771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18C782-5458-4066-B90B-87EF84A9B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532" y="3046495"/>
            <a:ext cx="6405246" cy="2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209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32757"/>
            <a:ext cx="9144000" cy="1274812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3008" y="1364795"/>
            <a:ext cx="1152128" cy="1152128"/>
          </a:xfrm>
          <a:prstGeom prst="rect">
            <a:avLst/>
          </a:prstGeom>
          <a:solidFill>
            <a:srgbClr val="F0F1F3"/>
          </a:solidFill>
          <a:ln w="6350">
            <a:solidFill>
              <a:srgbClr val="37B0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6949" y="1468736"/>
            <a:ext cx="944246" cy="944246"/>
          </a:xfrm>
          <a:prstGeom prst="rect">
            <a:avLst/>
          </a:prstGeom>
          <a:solidFill>
            <a:srgbClr val="37B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13"/>
          <p:cNvSpPr>
            <a:spLocks noEditPoints="1"/>
          </p:cNvSpPr>
          <p:nvPr/>
        </p:nvSpPr>
        <p:spPr bwMode="auto">
          <a:xfrm>
            <a:off x="3190469" y="1720557"/>
            <a:ext cx="503130" cy="417832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572000" y="2032027"/>
            <a:ext cx="237779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02 </a:t>
            </a:r>
            <a:r>
              <a:rPr lang="en-US" altLang="zh-CN" sz="2400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24128" y="393910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0F1F3"/>
                </a:solidFill>
              </a:rPr>
              <a:t>https://www.ypppt.com/</a:t>
            </a:r>
            <a:endParaRPr lang="zh-CN" altLang="en-US" dirty="0">
              <a:solidFill>
                <a:srgbClr val="F0F1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FAD10-6630-4A60-A4AD-5C1F44BD4C38}"/>
              </a:ext>
            </a:extLst>
          </p:cNvPr>
          <p:cNvSpPr txBox="1"/>
          <p:nvPr/>
        </p:nvSpPr>
        <p:spPr>
          <a:xfrm>
            <a:off x="1883481" y="2189954"/>
            <a:ext cx="2979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人人共建、人人共享，是经济社会发展的理想状态。共享单车恰恰是资源共享的应用实践，解决了“最后一公里”的问题，缓解了交通拥堵，真正实现了绿色出行，利国利民。</a:t>
            </a:r>
          </a:p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79C7A-3D15-4483-B337-A4BF6F796FA6}"/>
              </a:ext>
            </a:extLst>
          </p:cNvPr>
          <p:cNvSpPr txBox="1"/>
          <p:nvPr/>
        </p:nvSpPr>
        <p:spPr>
          <a:xfrm>
            <a:off x="5498056" y="2134260"/>
            <a:ext cx="31476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即使是在高校，人们的素质也是有高有低，一小部分人经常乱停乱放、侵占盲道，甚至破坏单车。所以管理如此多的单车比想象中更加困难，因此，有必要设计一个能方便管理共享单车的系统。</a:t>
            </a:r>
            <a:endParaRPr lang="zh-CN" altLang="zh-CN" sz="1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F7D288-E509-4AFE-B9D3-2BCA52719FC7}"/>
              </a:ext>
            </a:extLst>
          </p:cNvPr>
          <p:cNvSpPr/>
          <p:nvPr/>
        </p:nvSpPr>
        <p:spPr>
          <a:xfrm>
            <a:off x="2349261" y="1263679"/>
            <a:ext cx="2047986" cy="432048"/>
          </a:xfrm>
          <a:prstGeom prst="rect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共享理念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DC99E1C-FC0C-482B-95E0-8D07F0DE9FD3}"/>
              </a:ext>
            </a:extLst>
          </p:cNvPr>
          <p:cNvSpPr/>
          <p:nvPr/>
        </p:nvSpPr>
        <p:spPr>
          <a:xfrm>
            <a:off x="6047874" y="1263679"/>
            <a:ext cx="2047986" cy="432048"/>
          </a:xfrm>
          <a:prstGeom prst="rect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高校现状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32757"/>
            <a:ext cx="9144000" cy="1274812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3008" y="1364795"/>
            <a:ext cx="1152128" cy="1152128"/>
          </a:xfrm>
          <a:prstGeom prst="rect">
            <a:avLst/>
          </a:prstGeom>
          <a:solidFill>
            <a:srgbClr val="F0F1F3"/>
          </a:solidFill>
          <a:ln w="6350">
            <a:solidFill>
              <a:srgbClr val="37B0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6949" y="1468736"/>
            <a:ext cx="944246" cy="944246"/>
          </a:xfrm>
          <a:prstGeom prst="rect">
            <a:avLst/>
          </a:prstGeom>
          <a:solidFill>
            <a:srgbClr val="37B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572000" y="2028199"/>
            <a:ext cx="237779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37B0E8"/>
              </a:buClr>
            </a:pPr>
            <a:r>
              <a:rPr lang="en-US" altLang="zh-CN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03 </a:t>
            </a:r>
            <a:r>
              <a:rPr lang="en-US" altLang="zh-CN" sz="2400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400" b="1" dirty="0">
                <a:ln w="6350">
                  <a:noFill/>
                </a:ln>
                <a:solidFill>
                  <a:srgbClr val="37B0E8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222314" y="1725460"/>
            <a:ext cx="413516" cy="414594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8D42ED-0172-4F7E-992E-01CC3B4AF291}"/>
              </a:ext>
            </a:extLst>
          </p:cNvPr>
          <p:cNvSpPr txBox="1"/>
          <p:nvPr/>
        </p:nvSpPr>
        <p:spPr>
          <a:xfrm>
            <a:off x="1833470" y="1178252"/>
            <a:ext cx="25071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后端框架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  <a:p>
            <a:endParaRPr lang="zh-CN" altLang="en-US" dirty="0"/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FFEA789F-73B0-4CC5-AC80-DA7C01A33A52}"/>
              </a:ext>
            </a:extLst>
          </p:cNvPr>
          <p:cNvSpPr/>
          <p:nvPr/>
        </p:nvSpPr>
        <p:spPr>
          <a:xfrm>
            <a:off x="1453514" y="1260155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E228B7B4-4269-4856-835F-442461D7B5FE}"/>
              </a:ext>
            </a:extLst>
          </p:cNvPr>
          <p:cNvSpPr/>
          <p:nvPr/>
        </p:nvSpPr>
        <p:spPr>
          <a:xfrm>
            <a:off x="3960640" y="1216886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8D4601-D897-472E-8380-3286BAA5586B}"/>
              </a:ext>
            </a:extLst>
          </p:cNvPr>
          <p:cNvSpPr txBox="1"/>
          <p:nvPr/>
        </p:nvSpPr>
        <p:spPr>
          <a:xfrm>
            <a:off x="4449701" y="1208423"/>
            <a:ext cx="25071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系统组成：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单车增加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单车删除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单车查询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用户增删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用户查询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资讯发布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资讯更新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资讯删除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4C3E2E-E70F-414F-9C45-4396553F278A}"/>
              </a:ext>
            </a:extLst>
          </p:cNvPr>
          <p:cNvSpPr txBox="1"/>
          <p:nvPr/>
        </p:nvSpPr>
        <p:spPr>
          <a:xfrm>
            <a:off x="6589549" y="1231092"/>
            <a:ext cx="25071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我的单车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单车租借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单车归还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我的记录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资讯查看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资讯发布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资讯更新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资讯删除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热度查看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itchFamily="34" charset="-122"/>
                <a:ea typeface="微软雅黑" pitchFamily="34" charset="-122"/>
              </a:rPr>
              <a:t>项目成果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8D42ED-0172-4F7E-992E-01CC3B4AF291}"/>
              </a:ext>
            </a:extLst>
          </p:cNvPr>
          <p:cNvSpPr txBox="1"/>
          <p:nvPr/>
        </p:nvSpPr>
        <p:spPr>
          <a:xfrm>
            <a:off x="1819027" y="1193034"/>
            <a:ext cx="25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图展示：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FFEA789F-73B0-4CC5-AC80-DA7C01A33A52}"/>
              </a:ext>
            </a:extLst>
          </p:cNvPr>
          <p:cNvSpPr/>
          <p:nvPr/>
        </p:nvSpPr>
        <p:spPr>
          <a:xfrm>
            <a:off x="1453514" y="1260155"/>
            <a:ext cx="270852" cy="235091"/>
          </a:xfrm>
          <a:prstGeom prst="flowChartConnector">
            <a:avLst/>
          </a:prstGeom>
          <a:solidFill>
            <a:srgbClr val="54667A"/>
          </a:solidFill>
          <a:ln>
            <a:solidFill>
              <a:srgbClr val="546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94C576-72F4-466B-8A63-C9A16C4E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510057"/>
            <a:ext cx="2063622" cy="1221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2920F5-1D7F-4B36-8AB1-83760E77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04" y="1619635"/>
            <a:ext cx="2152836" cy="12650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3CB9EF-BAC8-4AA1-AFBD-82FAC8B8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99" y="1589514"/>
            <a:ext cx="2238445" cy="12650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4A4813-3CDB-42C4-9902-1A9BCFC75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926" y="827732"/>
            <a:ext cx="2015153" cy="11720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604D74-4400-419B-8E47-2A35059A5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491" y="2153661"/>
            <a:ext cx="2015153" cy="12208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AD8711-4A91-4F43-95E5-9178B150A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846" y="3483501"/>
            <a:ext cx="2238445" cy="12742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77790CA-E80F-457C-9AC4-65B38BF26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286" y="3519616"/>
            <a:ext cx="2303940" cy="12650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4907BFD-7D4B-4604-9C33-7AF24C29FF4F}"/>
              </a:ext>
            </a:extLst>
          </p:cNvPr>
          <p:cNvSpPr txBox="1"/>
          <p:nvPr/>
        </p:nvSpPr>
        <p:spPr>
          <a:xfrm>
            <a:off x="448891" y="1999772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实体属性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BF3337-5DD8-42C0-9180-954D32956C0E}"/>
              </a:ext>
            </a:extLst>
          </p:cNvPr>
          <p:cNvSpPr txBox="1"/>
          <p:nvPr/>
        </p:nvSpPr>
        <p:spPr>
          <a:xfrm>
            <a:off x="448891" y="38502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实体联系</a:t>
            </a:r>
          </a:p>
        </p:txBody>
      </p:sp>
    </p:spTree>
    <p:extLst>
      <p:ext uri="{BB962C8B-B14F-4D97-AF65-F5344CB8AC3E}">
        <p14:creationId xmlns:p14="http://schemas.microsoft.com/office/powerpoint/2010/main" val="205866741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1091</Words>
  <Application>Microsoft Office PowerPoint</Application>
  <PresentationFormat>自定义</PresentationFormat>
  <Paragraphs>180</Paragraphs>
  <Slides>23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keywords/>
  <dc:description/>
  <cp:lastModifiedBy>庄</cp:lastModifiedBy>
  <cp:revision>105</cp:revision>
  <dcterms:created xsi:type="dcterms:W3CDTF">2016-02-19T15:24:00Z</dcterms:created>
  <dcterms:modified xsi:type="dcterms:W3CDTF">2021-06-19T06:53:44Z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